
<file path=[Content_Types].xml><?xml version="1.0" encoding="utf-8"?>
<Types xmlns="http://schemas.openxmlformats.org/package/2006/content-types"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61" r:id="rId2"/>
    <p:sldId id="276" r:id="rId3"/>
    <p:sldId id="279" r:id="rId4"/>
    <p:sldId id="280" r:id="rId5"/>
    <p:sldId id="282" r:id="rId6"/>
    <p:sldId id="28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C89EF96-8CEA-46FF-86C4-4CE0E760980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06" autoAdjust="0"/>
  </p:normalViewPr>
  <p:slideViewPr>
    <p:cSldViewPr snapToGrid="0">
      <p:cViewPr varScale="1">
        <p:scale>
          <a:sx n="82" d="100"/>
          <a:sy n="82" d="100"/>
        </p:scale>
        <p:origin x="720" y="91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2" d="100"/>
          <a:sy n="82" d="100"/>
        </p:scale>
        <p:origin x="385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41DB8-B66F-4DC8-A96E-33677E0F90FF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04A0D4-B89B-4ADD-AF9E-38636B40EE4E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38915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B49C4A-65AC-492D-9701-81B46C3AD0E4}" type="datetimeFigureOut">
              <a:rPr lang="en-US" smtClean="0"/>
              <a:t>4/12/2023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869989-EB00-4EE7-BCB5-25BDC5BB29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6361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869989-EB00-4EE7-BCB5-25BDC5BB29F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7939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6" name="Straight Connector 5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Straight Connector 6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3" name="Group 2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1" name="Straight Connector 4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6" name="Group 4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2" name="Straight Connector 5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7" name="Straight Connector 4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4" name="Group 2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5" name="Straight Connector 2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Straight Connector 2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6" name="Straight Connector 3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1" name="Straight Connector 3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93845" y="1909346"/>
            <a:ext cx="9604310" cy="3383280"/>
          </a:xfrm>
        </p:spPr>
        <p:txBody>
          <a:bodyPr anchor="b">
            <a:normAutofit/>
          </a:bodyPr>
          <a:lstStyle>
            <a:lvl1pPr algn="l">
              <a:lnSpc>
                <a:spcPct val="76000"/>
              </a:lnSpc>
              <a:defRPr sz="8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3845" y="5432564"/>
            <a:ext cx="9604310" cy="457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4A29A4-78C8-47AB-BA06-22CB45938951}" type="datetime1">
              <a:rPr lang="en-US" smtClean="0"/>
              <a:t>4/12/2023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09314" y="489856"/>
            <a:ext cx="1687286" cy="530134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9" y="489856"/>
            <a:ext cx="7587344" cy="530134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ED4ACF-2D82-46F2-A8E9-23963AA34E86}" type="datetime1">
              <a:rPr lang="en-US" smtClean="0"/>
              <a:t>4/12/2023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74B5B-21A0-4192-BF4C-38187F1A68D8}" type="datetime1">
              <a:rPr lang="en-US" smtClean="0"/>
              <a:t>4/12/2023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gradFill flip="none" rotWithShape="1">
          <a:gsLst>
            <a:gs pos="0">
              <a:schemeClr val="accent1"/>
            </a:gs>
            <a:gs pos="97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8" name="Straight Connector 7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" name="Group 23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2" name="Straight Connector 41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Connector 42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7" name="Group 46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3" name="Straight Connector 52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8" name="Straight Connector 47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5" name="Group 24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6" name="Straight Connector 2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1" name="Group 3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7" name="Straight Connector 3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2" name="Straight Connector 3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0" y="2541573"/>
            <a:ext cx="9601200" cy="2743200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6000" cap="none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5431536"/>
            <a:ext cx="9601200" cy="45720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58" name="Straight Connector 57"/>
          <p:cNvCxnSpPr/>
          <p:nvPr userDrawn="1"/>
        </p:nvCxnSpPr>
        <p:spPr>
          <a:xfrm>
            <a:off x="1295400" y="5294175"/>
            <a:ext cx="9601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067780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54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24600" y="1981199"/>
            <a:ext cx="4572000" cy="3810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B5CF7C-B333-48E1-A4A6-83A3C8B73AC0}" type="datetime1">
              <a:rPr lang="en-US" smtClean="0"/>
              <a:t>4/12/2023</a:t>
            </a:fld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24600" y="1818322"/>
            <a:ext cx="4572000" cy="6413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24600" y="2503713"/>
            <a:ext cx="4572000" cy="3287487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320762-5CBF-4210-AB54-376B091119F8}" type="datetime1">
              <a:rPr lang="en-US" smtClean="0"/>
              <a:t>4/12/2023</a:t>
            </a:fld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0DB371-BF5F-4058-A212-1A908E4D2674}" type="datetime1">
              <a:rPr lang="en-US" smtClean="0"/>
              <a:t>4/12/2023</a:t>
            </a:fld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1" name="Group 160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62" name="Straight Connector 161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Straight Connector 162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Straight Connector 164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Connector 165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Straight Connector 166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Straight Connector 167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Straight Connector 168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Straight Connector 169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Straight Connector 170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Straight Connector 171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Straight Connector 172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Straight Connector 173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Straight Connector 174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Straight Connector 176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3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78" name="Group 177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96" name="Straight Connector 195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7" name="Straight Connector 196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Straight Connector 197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Straight Connector 198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0" name="Straight Connector 199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01" name="Group 200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207" name="Straight Connector 206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Straight Connector 209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Straight Connector 210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202" name="Straight Connector 201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3" name="Straight Connector 202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4" name="Straight Connector 203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5" name="Straight Connector 204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6" name="Straight Connector 205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79" name="Group 178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80" name="Straight Connector 179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Straight Connector 180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2" name="Straight Connector 181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3" name="Straight Connector 182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4" name="Straight Connector 183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85" name="Group 184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91" name="Straight Connector 190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Straight Connector 194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86" name="Straight Connector 185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7" name="Straight Connector 186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8" name="Straight Connector 187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9" name="Straight Connector 188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0" name="Straight Connector 189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13" name="Footer Placeholder 21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212" name="Date Placeholder 2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A4083B-90AA-48CF-BAD5-00AA24D7F288}" type="datetime1">
              <a:rPr lang="en-US" smtClean="0"/>
              <a:t>4/12/2023</a:t>
            </a:fld>
            <a:endParaRPr lang="en-US" dirty="0"/>
          </a:p>
        </p:txBody>
      </p:sp>
      <p:sp>
        <p:nvSpPr>
          <p:cNvPr id="214" name="Slide Number Placeholder 21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 userDrawn="1"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10" name="Straight Connector 9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6" name="Group 25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4" name="Straight Connector 43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Connector 47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9" name="Group 48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Straight Connector 53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7" name="Group 26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8" name="Straight Connector 27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3" name="Group 32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Connector 42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" name="Rectangle 6"/>
          <p:cNvSpPr/>
          <p:nvPr userDrawn="1"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13152" y="571500"/>
            <a:ext cx="3657600" cy="219710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3197" y="571500"/>
            <a:ext cx="6217920" cy="57150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13152" y="2995012"/>
            <a:ext cx="3657600" cy="228595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60" name="Straight Connector 59"/>
          <p:cNvCxnSpPr/>
          <p:nvPr userDrawn="1"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Add a footer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5BAF629-ECA2-4CF3-B790-9D9BDED98269}" type="datetime1">
              <a:rPr lang="en-US" smtClean="0"/>
              <a:pPr/>
              <a:t>4/12/2023</a:t>
            </a:fld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Pr>
        <a:gradFill flip="none" rotWithShape="1">
          <a:gsLst>
            <a:gs pos="0">
              <a:schemeClr val="accent1"/>
            </a:gs>
            <a:gs pos="100000">
              <a:schemeClr val="accent1">
                <a:lumMod val="80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 bwMode="hidden">
          <a:xfrm>
            <a:off x="-1" y="0"/>
            <a:ext cx="12192002" cy="6858000"/>
            <a:chOff x="-1" y="0"/>
            <a:chExt cx="12192002" cy="6858000"/>
          </a:xfrm>
        </p:grpSpPr>
        <p:cxnSp>
          <p:nvCxnSpPr>
            <p:cNvPr id="9" name="Straight Connector 8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accent1">
                  <a:lumMod val="7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5" name="Group 24"/>
            <p:cNvGrpSpPr/>
            <p:nvPr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43" name="Straight Connector 42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Connector 45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Connector 46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48" name="Group 47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54" name="Straight Connector 53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Straight Connector 57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49" name="Straight Connector 48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Straight Connector 49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Connector 52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6" name="Group 25"/>
            <p:cNvGrpSpPr/>
            <p:nvPr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27" name="Straight Connector 26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Connector 30"/>
              <p:cNvCxnSpPr/>
              <p:nvPr/>
            </p:nvCxnSpPr>
            <p:spPr bwMode="hidden">
              <a:xfrm>
                <a:off x="5150644" y="0"/>
                <a:ext cx="6815931" cy="6858000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2" name="Group 31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38" name="Straight Connector 37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Straight Connector 41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accent1">
                      <a:lumMod val="7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33" name="Straight Connector 32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Connector 33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Connector 34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Connector 35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accent1">
                    <a:lumMod val="7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0" name="Rectangle 59"/>
          <p:cNvSpPr/>
          <p:nvPr/>
        </p:nvSpPr>
        <p:spPr>
          <a:xfrm>
            <a:off x="0" y="0"/>
            <a:ext cx="7315200" cy="6858000"/>
          </a:xfrm>
          <a:prstGeom prst="rect">
            <a:avLst/>
          </a:prstGeom>
          <a:gradFill>
            <a:gsLst>
              <a:gs pos="69000">
                <a:schemeClr val="bg1"/>
              </a:gs>
              <a:gs pos="0">
                <a:schemeClr val="bg1"/>
              </a:gs>
              <a:gs pos="100000">
                <a:schemeClr val="bg1">
                  <a:lumMod val="95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59" name="Straight Connector 58"/>
          <p:cNvCxnSpPr/>
          <p:nvPr/>
        </p:nvCxnSpPr>
        <p:spPr>
          <a:xfrm>
            <a:off x="7923089" y="2895600"/>
            <a:ext cx="3659311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09560" y="576072"/>
            <a:ext cx="3657600" cy="2194560"/>
          </a:xfrm>
        </p:spPr>
        <p:txBody>
          <a:bodyPr anchor="b"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412" y="-159"/>
            <a:ext cx="7315200" cy="6858000"/>
          </a:xfrm>
        </p:spPr>
        <p:txBody>
          <a:bodyPr tIns="45720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9560" y="2999232"/>
            <a:ext cx="3657600" cy="2286000"/>
          </a:xfrm>
        </p:spPr>
        <p:txBody>
          <a:bodyPr/>
          <a:lstStyle>
            <a:lvl1pPr marL="0" indent="0">
              <a:spcBef>
                <a:spcPts val="120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20318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53000">
              <a:schemeClr val="bg1"/>
            </a:gs>
            <a:gs pos="0">
              <a:schemeClr val="bg1">
                <a:lumMod val="100000"/>
              </a:schemeClr>
            </a:gs>
            <a:gs pos="100000">
              <a:schemeClr val="bg1">
                <a:lumMod val="95000"/>
                <a:alpha val="6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6" name="Group 95"/>
          <p:cNvGrpSpPr/>
          <p:nvPr userDrawn="1"/>
        </p:nvGrpSpPr>
        <p:grpSpPr bwMode="hidden">
          <a:xfrm>
            <a:off x="-1" y="-195943"/>
            <a:ext cx="12192002" cy="6858000"/>
            <a:chOff x="-1" y="0"/>
            <a:chExt cx="12192002" cy="6858000"/>
          </a:xfrm>
        </p:grpSpPr>
        <p:cxnSp>
          <p:nvCxnSpPr>
            <p:cNvPr id="97" name="Straight Connector 96"/>
            <p:cNvCxnSpPr/>
            <p:nvPr/>
          </p:nvCxnSpPr>
          <p:spPr bwMode="hidden">
            <a:xfrm>
              <a:off x="61019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 bwMode="hidden">
            <a:xfrm>
              <a:off x="182933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Straight Connector 98"/>
            <p:cNvCxnSpPr/>
            <p:nvPr/>
          </p:nvCxnSpPr>
          <p:spPr bwMode="hidden">
            <a:xfrm>
              <a:off x="304847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Straight Connector 99"/>
            <p:cNvCxnSpPr/>
            <p:nvPr/>
          </p:nvCxnSpPr>
          <p:spPr bwMode="hidden">
            <a:xfrm>
              <a:off x="426760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 bwMode="hidden">
            <a:xfrm>
              <a:off x="548674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/>
            <p:cNvCxnSpPr/>
            <p:nvPr/>
          </p:nvCxnSpPr>
          <p:spPr bwMode="hidden">
            <a:xfrm>
              <a:off x="6705884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/>
            <p:cNvCxnSpPr/>
            <p:nvPr/>
          </p:nvCxnSpPr>
          <p:spPr bwMode="hidden">
            <a:xfrm>
              <a:off x="7925022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/>
            <p:cNvCxnSpPr/>
            <p:nvPr/>
          </p:nvCxnSpPr>
          <p:spPr bwMode="hidden">
            <a:xfrm>
              <a:off x="9144160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/>
            <p:cNvCxnSpPr/>
            <p:nvPr/>
          </p:nvCxnSpPr>
          <p:spPr bwMode="hidden">
            <a:xfrm>
              <a:off x="10363298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 bwMode="hidden">
            <a:xfrm>
              <a:off x="11582436" y="0"/>
              <a:ext cx="0" cy="685800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/>
            <p:cNvCxnSpPr/>
            <p:nvPr/>
          </p:nvCxnSpPr>
          <p:spPr bwMode="hidden">
            <a:xfrm>
              <a:off x="2819" y="38648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/>
            <p:cNvCxnSpPr/>
            <p:nvPr/>
          </p:nvCxnSpPr>
          <p:spPr bwMode="hidden">
            <a:xfrm>
              <a:off x="2819" y="1611181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 bwMode="hidden">
            <a:xfrm>
              <a:off x="2819" y="2835877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Connector 109"/>
            <p:cNvCxnSpPr/>
            <p:nvPr/>
          </p:nvCxnSpPr>
          <p:spPr bwMode="hidden">
            <a:xfrm>
              <a:off x="2819" y="4060573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Straight Connector 110"/>
            <p:cNvCxnSpPr/>
            <p:nvPr/>
          </p:nvCxnSpPr>
          <p:spPr bwMode="hidden">
            <a:xfrm>
              <a:off x="2819" y="5285269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Straight Connector 111"/>
            <p:cNvCxnSpPr/>
            <p:nvPr/>
          </p:nvCxnSpPr>
          <p:spPr bwMode="hidden">
            <a:xfrm>
              <a:off x="2819" y="6509965"/>
              <a:ext cx="12188952" cy="0"/>
            </a:xfrm>
            <a:prstGeom prst="line">
              <a:avLst/>
            </a:prstGeom>
            <a:ln>
              <a:solidFill>
                <a:schemeClr val="bg1">
                  <a:lumMod val="85000"/>
                  <a:alpha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3" name="Group 112"/>
            <p:cNvGrpSpPr/>
            <p:nvPr userDrawn="1"/>
          </p:nvGrpSpPr>
          <p:grpSpPr bwMode="hidden">
            <a:xfrm>
              <a:off x="-1" y="0"/>
              <a:ext cx="12192001" cy="6858000"/>
              <a:chOff x="-1" y="0"/>
              <a:chExt cx="12192001" cy="6858000"/>
            </a:xfrm>
          </p:grpSpPr>
          <p:cxnSp>
            <p:nvCxnSpPr>
              <p:cNvPr id="131" name="Straight Connector 130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3" name="Straight Connector 132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36" name="Group 135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42" name="Straight Connector 141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6" name="Straight Connector 145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37" name="Straight Connector 136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8" name="Straight Connector 137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9" name="Straight Connector 138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0" name="Straight Connector 139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41" name="Straight Connector 140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14" name="Group 113"/>
            <p:cNvGrpSpPr/>
            <p:nvPr userDrawn="1"/>
          </p:nvGrpSpPr>
          <p:grpSpPr bwMode="hidden">
            <a:xfrm flipH="1">
              <a:off x="0" y="0"/>
              <a:ext cx="12192001" cy="6858000"/>
              <a:chOff x="-1" y="0"/>
              <a:chExt cx="12192001" cy="6858000"/>
            </a:xfrm>
          </p:grpSpPr>
          <p:cxnSp>
            <p:nvCxnSpPr>
              <p:cNvPr id="115" name="Straight Connector 114"/>
              <p:cNvCxnSpPr/>
              <p:nvPr/>
            </p:nvCxnSpPr>
            <p:spPr bwMode="hidden">
              <a:xfrm>
                <a:off x="225425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/>
            </p:nvCxnSpPr>
            <p:spPr bwMode="hidden">
              <a:xfrm>
                <a:off x="1449154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7" name="Straight Connector 116"/>
              <p:cNvCxnSpPr/>
              <p:nvPr/>
            </p:nvCxnSpPr>
            <p:spPr bwMode="hidden">
              <a:xfrm>
                <a:off x="266598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Straight Connector 117"/>
              <p:cNvCxnSpPr/>
              <p:nvPr/>
            </p:nvCxnSpPr>
            <p:spPr bwMode="hidden">
              <a:xfrm>
                <a:off x="3885119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9" name="Straight Connector 118"/>
              <p:cNvCxnSpPr/>
              <p:nvPr/>
            </p:nvCxnSpPr>
            <p:spPr bwMode="hidden">
              <a:xfrm>
                <a:off x="5106502" y="0"/>
                <a:ext cx="6815931" cy="6858000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120" name="Group 119"/>
              <p:cNvGrpSpPr/>
              <p:nvPr/>
            </p:nvGrpSpPr>
            <p:grpSpPr bwMode="hidden">
              <a:xfrm>
                <a:off x="6327885" y="0"/>
                <a:ext cx="5864115" cy="5898673"/>
                <a:chOff x="6327885" y="0"/>
                <a:chExt cx="5864115" cy="5898673"/>
              </a:xfrm>
            </p:grpSpPr>
            <p:cxnSp>
              <p:nvCxnSpPr>
                <p:cNvPr id="126" name="Straight Connector 125"/>
                <p:cNvCxnSpPr/>
                <p:nvPr/>
              </p:nvCxnSpPr>
              <p:spPr bwMode="hidden">
                <a:xfrm>
                  <a:off x="6327885" y="0"/>
                  <a:ext cx="5864115" cy="5898673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/>
                <p:cNvCxnSpPr/>
                <p:nvPr/>
              </p:nvCxnSpPr>
              <p:spPr bwMode="hidden">
                <a:xfrm>
                  <a:off x="7549268" y="0"/>
                  <a:ext cx="4642732" cy="4672425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/>
                <p:cNvCxnSpPr/>
                <p:nvPr/>
              </p:nvCxnSpPr>
              <p:spPr bwMode="hidden">
                <a:xfrm>
                  <a:off x="8772997" y="0"/>
                  <a:ext cx="3419003" cy="345674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Straight Connector 128"/>
                <p:cNvCxnSpPr/>
                <p:nvPr/>
              </p:nvCxnSpPr>
              <p:spPr bwMode="hidden">
                <a:xfrm>
                  <a:off x="9982200" y="0"/>
                  <a:ext cx="2209800" cy="2226469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0" name="Straight Connector 129"/>
                <p:cNvCxnSpPr/>
                <p:nvPr/>
              </p:nvCxnSpPr>
              <p:spPr bwMode="hidden">
                <a:xfrm>
                  <a:off x="11199019" y="0"/>
                  <a:ext cx="992981" cy="1002506"/>
                </a:xfrm>
                <a:prstGeom prst="line">
                  <a:avLst/>
                </a:prstGeom>
                <a:ln>
                  <a:solidFill>
                    <a:schemeClr val="bg1">
                      <a:lumMod val="85000"/>
                      <a:alpha val="2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21" name="Straight Connector 120"/>
              <p:cNvCxnSpPr/>
              <p:nvPr/>
            </p:nvCxnSpPr>
            <p:spPr bwMode="hidden">
              <a:xfrm flipH="1" flipV="1">
                <a:off x="-1" y="1012053"/>
                <a:ext cx="5828811" cy="58459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2" name="Straight Connector 121"/>
              <p:cNvCxnSpPr/>
              <p:nvPr/>
            </p:nvCxnSpPr>
            <p:spPr bwMode="hidden">
              <a:xfrm flipH="1" flipV="1">
                <a:off x="-1" y="2227340"/>
                <a:ext cx="4614781" cy="4630658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3" name="Straight Connector 122"/>
              <p:cNvCxnSpPr/>
              <p:nvPr/>
            </p:nvCxnSpPr>
            <p:spPr bwMode="hidden">
              <a:xfrm flipH="1" flipV="1">
                <a:off x="-1" y="3432149"/>
                <a:ext cx="3398419" cy="3425849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4" name="Straight Connector 123"/>
              <p:cNvCxnSpPr/>
              <p:nvPr/>
            </p:nvCxnSpPr>
            <p:spPr bwMode="hidden">
              <a:xfrm flipH="1" flipV="1">
                <a:off x="-1" y="4651431"/>
                <a:ext cx="2196496" cy="2206567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5" name="Straight Connector 124"/>
              <p:cNvCxnSpPr/>
              <p:nvPr/>
            </p:nvCxnSpPr>
            <p:spPr bwMode="hidden">
              <a:xfrm flipH="1" flipV="1">
                <a:off x="-1" y="5864453"/>
                <a:ext cx="987003" cy="993545"/>
              </a:xfrm>
              <a:prstGeom prst="line">
                <a:avLst/>
              </a:prstGeom>
              <a:ln>
                <a:solidFill>
                  <a:schemeClr val="bg1">
                    <a:lumMod val="85000"/>
                    <a:alpha val="2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0" y="503853"/>
            <a:ext cx="9601200" cy="114238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1981201"/>
            <a:ext cx="9601200" cy="38099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cxnSp>
        <p:nvCxnSpPr>
          <p:cNvPr id="148" name="Straight Connector 147"/>
          <p:cNvCxnSpPr/>
          <p:nvPr userDrawn="1"/>
        </p:nvCxnSpPr>
        <p:spPr>
          <a:xfrm>
            <a:off x="609600" y="6172200"/>
            <a:ext cx="10972800" cy="0"/>
          </a:xfrm>
          <a:prstGeom prst="line">
            <a:avLst/>
          </a:prstGeom>
          <a:ln w="1270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09601" y="6289679"/>
            <a:ext cx="6128030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r>
              <a:rPr lang="en-US" dirty="0"/>
              <a:t>Add a footer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294042" y="6289679"/>
            <a:ext cx="965946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B51B2453-8663-4C69-AF73-9FD7B1DEC5D0}" type="datetime1">
              <a:rPr lang="en-US" smtClean="0"/>
              <a:pPr/>
              <a:t>4/12/2023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65311" y="6289679"/>
            <a:ext cx="918882" cy="2224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0000"/>
                    <a:lumOff val="10000"/>
                  </a:schemeClr>
                </a:solidFill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9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indent="-179388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182880" algn="l" defTabSz="914400" rtl="0" eaLnBrk="1" latinLnBrk="0" hangingPunct="1">
        <a:lnSpc>
          <a:spcPct val="90000"/>
        </a:lnSpc>
        <a:spcBef>
          <a:spcPts val="8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1430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600200" indent="-179388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1828800" indent="-18288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Char char="▪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1878012" indent="0" algn="l" defTabSz="914400" rtl="0" eaLnBrk="1" latinLnBrk="0" hangingPunct="1">
        <a:lnSpc>
          <a:spcPct val="90000"/>
        </a:lnSpc>
        <a:spcBef>
          <a:spcPts val="600"/>
        </a:spcBef>
        <a:buClr>
          <a:schemeClr val="accent1">
            <a:lumMod val="75000"/>
          </a:schemeClr>
        </a:buClr>
        <a:buSzPct val="100000"/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.png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4.xml"/><Relationship Id="rId7" Type="http://schemas.openxmlformats.org/officeDocument/2006/relationships/image" Target="../media/image9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10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Southwest Airlines – Fly With Us!!</a:t>
            </a:r>
          </a:p>
        </p:txBody>
      </p:sp>
      <p:pic>
        <p:nvPicPr>
          <p:cNvPr id="6" name="Picture 5" descr="A picture containing transport, aircraft, airplane&#10;&#10;Description automatically generated">
            <a:extLst>
              <a:ext uri="{FF2B5EF4-FFF2-40B4-BE49-F238E27FC236}">
                <a16:creationId xmlns:a16="http://schemas.microsoft.com/office/drawing/2014/main" id="{6E24A6E9-4142-0556-F732-6873788D789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9927" y="0"/>
            <a:ext cx="5082073" cy="1080000"/>
          </a:xfrm>
          <a:prstGeom prst="rect">
            <a:avLst/>
          </a:prstGeom>
        </p:spPr>
      </p:pic>
      <p:pic>
        <p:nvPicPr>
          <p:cNvPr id="42" name="Audio 41">
            <a:hlinkClick r:id="" action="ppaction://media"/>
            <a:extLst>
              <a:ext uri="{FF2B5EF4-FFF2-40B4-BE49-F238E27FC236}">
                <a16:creationId xmlns:a16="http://schemas.microsoft.com/office/drawing/2014/main" id="{A88DB8FE-50BF-72A2-ED31-C9847AFA67A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262703" t="-125896" r="-262703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904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949">
        <p:fade/>
      </p:transition>
    </mc:Choice>
    <mc:Fallback xmlns="">
      <p:transition spd="med" advTm="494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069D9B5A-4177-A7FD-92E2-95AD9C4F80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9750" y="1384800"/>
            <a:ext cx="8572500" cy="5168400"/>
          </a:xfrm>
          <a:prstGeom prst="rect">
            <a:avLst/>
          </a:prstGeom>
        </p:spPr>
      </p:pic>
      <p:pic>
        <p:nvPicPr>
          <p:cNvPr id="6" name="Picture 5" descr="A picture containing transport, aircraft, airplane">
            <a:extLst>
              <a:ext uri="{FF2B5EF4-FFF2-40B4-BE49-F238E27FC236}">
                <a16:creationId xmlns:a16="http://schemas.microsoft.com/office/drawing/2014/main" id="{FB1CEAE8-B25E-95F9-9A47-316CF836B94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9927" y="0"/>
            <a:ext cx="5082073" cy="1080000"/>
          </a:xfrm>
          <a:prstGeom prst="rect">
            <a:avLst/>
          </a:prstGeom>
        </p:spPr>
      </p:pic>
      <p:pic>
        <p:nvPicPr>
          <p:cNvPr id="61" name="Audio 60">
            <a:hlinkClick r:id="" action="ppaction://media"/>
            <a:extLst>
              <a:ext uri="{FF2B5EF4-FFF2-40B4-BE49-F238E27FC236}">
                <a16:creationId xmlns:a16="http://schemas.microsoft.com/office/drawing/2014/main" id="{861C6219-A248-ECCD-3BA9-9ED04CA371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3" t="-125896" r="-262703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1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4811">
        <p:fade/>
      </p:transition>
    </mc:Choice>
    <mc:Fallback xmlns="">
      <p:transition spd="med" advTm="2481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AD2A65B-29D9-E11F-1229-6F0409F6B5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295400" y="1155848"/>
            <a:ext cx="4572000" cy="685391"/>
          </a:xfrm>
        </p:spPr>
        <p:txBody>
          <a:bodyPr>
            <a:normAutofit fontScale="92500"/>
          </a:bodyPr>
          <a:lstStyle/>
          <a:p>
            <a:r>
              <a:rPr lang="en-IN" sz="3200" b="1" dirty="0">
                <a:latin typeface="+mj-lt"/>
              </a:rPr>
              <a:t>Automobiles vs Airlines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64B2B5-C6EF-936F-A853-ABB33B1C8F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95400" y="1841240"/>
            <a:ext cx="4572000" cy="549536"/>
          </a:xfrm>
        </p:spPr>
        <p:txBody>
          <a:bodyPr/>
          <a:lstStyle/>
          <a:p>
            <a:r>
              <a:rPr lang="en-IN" dirty="0"/>
              <a:t>Ratio of fatalities [700:1]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1C247C-CE50-57F1-61E7-858F605D88A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24600" y="1155848"/>
            <a:ext cx="4572000" cy="685391"/>
          </a:xfrm>
        </p:spPr>
        <p:txBody>
          <a:bodyPr>
            <a:normAutofit fontScale="92500"/>
          </a:bodyPr>
          <a:lstStyle/>
          <a:p>
            <a:r>
              <a:rPr lang="en-IN" sz="3200" b="1" dirty="0">
                <a:latin typeface="+mj-lt"/>
              </a:rPr>
              <a:t>Airline Fatalities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2544750-B602-0A46-BF05-36C4BC862AD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24600" y="1841240"/>
            <a:ext cx="4572000" cy="549536"/>
          </a:xfrm>
        </p:spPr>
        <p:txBody>
          <a:bodyPr/>
          <a:lstStyle/>
          <a:p>
            <a:r>
              <a:rPr lang="en-IN" dirty="0"/>
              <a:t>Downward trend</a:t>
            </a:r>
          </a:p>
        </p:txBody>
      </p:sp>
      <p:pic>
        <p:nvPicPr>
          <p:cNvPr id="16" name="Content Placeholder 5" descr="Icon&#10;&#10;Description automatically generated">
            <a:extLst>
              <a:ext uri="{FF2B5EF4-FFF2-40B4-BE49-F238E27FC236}">
                <a16:creationId xmlns:a16="http://schemas.microsoft.com/office/drawing/2014/main" id="{EA55BC26-C62A-E978-4DFB-7272533AD6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2720563"/>
            <a:ext cx="4263148" cy="2981589"/>
          </a:xfrm>
          <a:prstGeom prst="rect">
            <a:avLst/>
          </a:prstGeom>
        </p:spPr>
      </p:pic>
      <p:pic>
        <p:nvPicPr>
          <p:cNvPr id="17" name="Content Placeholder 12" descr="Chart, bar chart&#10;&#10;Description automatically generated">
            <a:extLst>
              <a:ext uri="{FF2B5EF4-FFF2-40B4-BE49-F238E27FC236}">
                <a16:creationId xmlns:a16="http://schemas.microsoft.com/office/drawing/2014/main" id="{0A5CEC0D-BE74-CDE0-F86D-13E9322309B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73893" y="2390776"/>
            <a:ext cx="4193062" cy="3730106"/>
          </a:xfrm>
          <a:prstGeom prst="rect">
            <a:avLst/>
          </a:prstGeom>
        </p:spPr>
      </p:pic>
      <p:pic>
        <p:nvPicPr>
          <p:cNvPr id="18" name="Picture 17" descr="A picture containing transport, aircraft, airplane&#10;&#10;Description automatically generated">
            <a:extLst>
              <a:ext uri="{FF2B5EF4-FFF2-40B4-BE49-F238E27FC236}">
                <a16:creationId xmlns:a16="http://schemas.microsoft.com/office/drawing/2014/main" id="{9F366B12-BDD3-B902-7783-191EC723DEB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09927" y="0"/>
            <a:ext cx="5082073" cy="1080000"/>
          </a:xfrm>
          <a:prstGeom prst="rect">
            <a:avLst/>
          </a:prstGeom>
        </p:spPr>
      </p:pic>
      <p:pic>
        <p:nvPicPr>
          <p:cNvPr id="30" name="Audio 29">
            <a:hlinkClick r:id="" action="ppaction://media"/>
            <a:extLst>
              <a:ext uri="{FF2B5EF4-FFF2-40B4-BE49-F238E27FC236}">
                <a16:creationId xmlns:a16="http://schemas.microsoft.com/office/drawing/2014/main" id="{5CEBA415-D4C9-F24E-C2A3-C93A547D9F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262703" t="-125896" r="-262703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8910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35223">
        <p:fade/>
      </p:transition>
    </mc:Choice>
    <mc:Fallback xmlns="">
      <p:transition spd="med" advTm="35223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040E0-5F32-2856-A5B9-017D4633A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89578"/>
            <a:ext cx="9601200" cy="1142385"/>
          </a:xfrm>
        </p:spPr>
        <p:txBody>
          <a:bodyPr/>
          <a:lstStyle/>
          <a:p>
            <a:r>
              <a:rPr lang="en-IN" dirty="0"/>
              <a:t>USA vs ROW Airlines</a:t>
            </a:r>
          </a:p>
        </p:txBody>
      </p:sp>
      <p:pic>
        <p:nvPicPr>
          <p:cNvPr id="10" name="Content Placeholder 9" descr="Chart, bar chart&#10;&#10;Description automatically generated">
            <a:extLst>
              <a:ext uri="{FF2B5EF4-FFF2-40B4-BE49-F238E27FC236}">
                <a16:creationId xmlns:a16="http://schemas.microsoft.com/office/drawing/2014/main" id="{890FFFB5-0C91-621B-BE70-599247E78B1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324602" y="1981198"/>
            <a:ext cx="4692059" cy="3810001"/>
          </a:xfr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0F35F7-2590-C986-1AC9-F93E201308E4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USA Airlines</a:t>
            </a:r>
          </a:p>
          <a:p>
            <a:pPr lvl="1"/>
            <a:r>
              <a:rPr lang="en-IN" dirty="0"/>
              <a:t>Superior technology </a:t>
            </a:r>
          </a:p>
          <a:p>
            <a:pPr lvl="1"/>
            <a:r>
              <a:rPr lang="en-IN" dirty="0"/>
              <a:t>Safety procedures - FAA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Rest Of World (ROW) Airlines</a:t>
            </a:r>
          </a:p>
          <a:p>
            <a:pPr lvl="1"/>
            <a:r>
              <a:rPr lang="en-IN" dirty="0"/>
              <a:t>Technology catching up but still long way to go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IN" dirty="0"/>
              <a:t>Recent Biggest Airline Crashes</a:t>
            </a:r>
          </a:p>
          <a:p>
            <a:pPr lvl="1"/>
            <a:r>
              <a:rPr lang="en-IN" dirty="0"/>
              <a:t>Yeti Airlines – Nepal</a:t>
            </a:r>
          </a:p>
          <a:p>
            <a:pPr lvl="1"/>
            <a:r>
              <a:rPr lang="en-IN" dirty="0" err="1"/>
              <a:t>Sriwijaya</a:t>
            </a:r>
            <a:r>
              <a:rPr lang="en-IN" dirty="0"/>
              <a:t> Air - Indonesia</a:t>
            </a:r>
          </a:p>
          <a:p>
            <a:pPr marL="274320" lvl="1" indent="0">
              <a:buNone/>
            </a:pPr>
            <a:endParaRPr lang="en-IN" dirty="0"/>
          </a:p>
        </p:txBody>
      </p:sp>
      <p:pic>
        <p:nvPicPr>
          <p:cNvPr id="11" name="Picture 10" descr="A picture containing transport, aircraft, airplane&#10;&#10;Description automatically generated">
            <a:extLst>
              <a:ext uri="{FF2B5EF4-FFF2-40B4-BE49-F238E27FC236}">
                <a16:creationId xmlns:a16="http://schemas.microsoft.com/office/drawing/2014/main" id="{C299D0CE-D8DF-7040-6374-8BD641B17EC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09927" y="0"/>
            <a:ext cx="5082073" cy="1080000"/>
          </a:xfrm>
          <a:prstGeom prst="rect">
            <a:avLst/>
          </a:prstGeom>
        </p:spPr>
      </p:pic>
      <p:pic>
        <p:nvPicPr>
          <p:cNvPr id="29" name="Audio 28">
            <a:hlinkClick r:id="" action="ppaction://media"/>
            <a:extLst>
              <a:ext uri="{FF2B5EF4-FFF2-40B4-BE49-F238E27FC236}">
                <a16:creationId xmlns:a16="http://schemas.microsoft.com/office/drawing/2014/main" id="{64F7EA1B-53B6-E3A4-7341-540F75483B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3" t="-125896" r="-262703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6490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4796">
        <p:fade/>
      </p:transition>
    </mc:Choice>
    <mc:Fallback xmlns="">
      <p:transition spd="med" advTm="44796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040E0-5F32-2856-A5B9-017D4633A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89578"/>
            <a:ext cx="9601200" cy="1142385"/>
          </a:xfrm>
        </p:spPr>
        <p:txBody>
          <a:bodyPr/>
          <a:lstStyle/>
          <a:p>
            <a:r>
              <a:rPr lang="en-IN" dirty="0"/>
              <a:t>Southwest is safest!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0F35F7-2590-C986-1AC9-F93E201308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400" y="1981200"/>
            <a:ext cx="4572000" cy="92995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Incidents – Ranks lowest!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Zero Fatal Accidents and Fatalities!</a:t>
            </a:r>
          </a:p>
        </p:txBody>
      </p:sp>
      <p:pic>
        <p:nvPicPr>
          <p:cNvPr id="11" name="Picture 10" descr="A picture containing transport, aircraft, airplane&#10;&#10;Description automatically generated">
            <a:extLst>
              <a:ext uri="{FF2B5EF4-FFF2-40B4-BE49-F238E27FC236}">
                <a16:creationId xmlns:a16="http://schemas.microsoft.com/office/drawing/2014/main" id="{C299D0CE-D8DF-7040-6374-8BD641B17E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9927" y="0"/>
            <a:ext cx="5082073" cy="1080000"/>
          </a:xfrm>
          <a:prstGeom prst="rect">
            <a:avLst/>
          </a:prstGeom>
        </p:spPr>
      </p:pic>
      <p:pic>
        <p:nvPicPr>
          <p:cNvPr id="6" name="Picture 5" descr="Chart, pie chart&#10;&#10;Description automatically generated">
            <a:extLst>
              <a:ext uri="{FF2B5EF4-FFF2-40B4-BE49-F238E27FC236}">
                <a16:creationId xmlns:a16="http://schemas.microsoft.com/office/drawing/2014/main" id="{44989824-9E62-C62A-95E6-FC5440852C70}"/>
              </a:ext>
            </a:extLst>
          </p:cNvPr>
          <p:cNvPicPr preferRelativeResize="0"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589770" y="3086049"/>
            <a:ext cx="3600000" cy="2880000"/>
          </a:xfrm>
          <a:prstGeom prst="rect">
            <a:avLst/>
          </a:prstGeom>
        </p:spPr>
      </p:pic>
      <p:pic>
        <p:nvPicPr>
          <p:cNvPr id="9" name="Picture 8" descr="Chart, pie chart&#10;&#10;Description automatically generated">
            <a:extLst>
              <a:ext uri="{FF2B5EF4-FFF2-40B4-BE49-F238E27FC236}">
                <a16:creationId xmlns:a16="http://schemas.microsoft.com/office/drawing/2014/main" id="{165C62A3-733C-0530-EF0A-B1509637AF4E}"/>
              </a:ext>
            </a:extLst>
          </p:cNvPr>
          <p:cNvPicPr preferRelativeResize="0"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8189770" y="3086049"/>
            <a:ext cx="3600000" cy="2880000"/>
          </a:xfrm>
          <a:prstGeom prst="rect">
            <a:avLst/>
          </a:prstGeom>
        </p:spPr>
      </p:pic>
      <p:pic>
        <p:nvPicPr>
          <p:cNvPr id="13" name="Picture 12" descr="Chart, pie chart&#10;&#10;Description automatically generated">
            <a:extLst>
              <a:ext uri="{FF2B5EF4-FFF2-40B4-BE49-F238E27FC236}">
                <a16:creationId xmlns:a16="http://schemas.microsoft.com/office/drawing/2014/main" id="{74D60089-2446-9E46-D4D7-2A5C9D8A152A}"/>
              </a:ext>
            </a:extLst>
          </p:cNvPr>
          <p:cNvPicPr preferRelativeResize="0"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989770" y="3086049"/>
            <a:ext cx="3600000" cy="2880000"/>
          </a:xfrm>
          <a:prstGeom prst="rect">
            <a:avLst/>
          </a:prstGeom>
        </p:spPr>
      </p:pic>
      <p:pic>
        <p:nvPicPr>
          <p:cNvPr id="37" name="Audio 36">
            <a:hlinkClick r:id="" action="ppaction://media"/>
            <a:extLst>
              <a:ext uri="{FF2B5EF4-FFF2-40B4-BE49-F238E27FC236}">
                <a16:creationId xmlns:a16="http://schemas.microsoft.com/office/drawing/2014/main" id="{D5B75E53-0F3B-728F-582D-D131230C14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262703" t="-125896" r="-262703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904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41900">
        <p:fade/>
      </p:transition>
    </mc:Choice>
    <mc:Fallback xmlns="">
      <p:transition spd="med" advTm="419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040E0-5F32-2856-A5B9-017D4633A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589578"/>
            <a:ext cx="9601200" cy="1142385"/>
          </a:xfrm>
        </p:spPr>
        <p:txBody>
          <a:bodyPr/>
          <a:lstStyle/>
          <a:p>
            <a:r>
              <a:rPr lang="en-IN" dirty="0"/>
              <a:t>Conclusion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00F35F7-2590-C986-1AC9-F93E201308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295399" y="1981200"/>
            <a:ext cx="5814527" cy="92995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Positive news as well based on facts 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Hope to see you on board</a:t>
            </a:r>
          </a:p>
        </p:txBody>
      </p:sp>
      <p:pic>
        <p:nvPicPr>
          <p:cNvPr id="11" name="Picture 10" descr="A picture containing transport, aircraft, airplane&#10;&#10;Description automatically generated">
            <a:extLst>
              <a:ext uri="{FF2B5EF4-FFF2-40B4-BE49-F238E27FC236}">
                <a16:creationId xmlns:a16="http://schemas.microsoft.com/office/drawing/2014/main" id="{C299D0CE-D8DF-7040-6374-8BD641B17E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09927" y="0"/>
            <a:ext cx="5082073" cy="1080000"/>
          </a:xfrm>
          <a:prstGeom prst="rect">
            <a:avLst/>
          </a:prstGeom>
        </p:spPr>
      </p:pic>
      <p:pic>
        <p:nvPicPr>
          <p:cNvPr id="7" name="Picture 6" descr="Graphical user interface, text, application, chat or text message&#10;&#10;Description automatically generated">
            <a:extLst>
              <a:ext uri="{FF2B5EF4-FFF2-40B4-BE49-F238E27FC236}">
                <a16:creationId xmlns:a16="http://schemas.microsoft.com/office/drawing/2014/main" id="{48FDE63C-70FA-6C61-782E-B48220A2602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7778"/>
          <a:stretch/>
        </p:blipFill>
        <p:spPr>
          <a:xfrm>
            <a:off x="3228975" y="3160389"/>
            <a:ext cx="6762750" cy="2825326"/>
          </a:xfrm>
          <a:prstGeom prst="rect">
            <a:avLst/>
          </a:prstGeom>
        </p:spPr>
      </p:pic>
      <p:pic>
        <p:nvPicPr>
          <p:cNvPr id="45" name="Audio 44">
            <a:hlinkClick r:id="" action="ppaction://media"/>
            <a:extLst>
              <a:ext uri="{FF2B5EF4-FFF2-40B4-BE49-F238E27FC236}">
                <a16:creationId xmlns:a16="http://schemas.microsoft.com/office/drawing/2014/main" id="{25313791-7F65-3497-5824-6DF8653BE8B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262703" t="-125896" r="-262703" b="-125896"/>
          <a:stretch>
            <a:fillRect/>
          </a:stretch>
        </p:blipFill>
        <p:spPr>
          <a:xfrm>
            <a:off x="9144000" y="5143500"/>
            <a:ext cx="3048000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518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26622">
        <p:fade/>
      </p:transition>
    </mc:Choice>
    <mc:Fallback xmlns="">
      <p:transition spd="med" advTm="26622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Diamond Grid 16x9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usiness diamond grid presentation (widescreen).potx" id="{B2221865-AD13-4DF0-B68E-BF08E8CC5659}" vid="{BAA0C488-98B6-4F47-8E1C-5C7CD9605F73}"/>
    </a:ext>
  </a:extLst>
</a:theme>
</file>

<file path=ppt/theme/theme2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amondGrid">
      <a:dk1>
        <a:srgbClr val="2D2E2D"/>
      </a:dk1>
      <a:lt1>
        <a:sysClr val="window" lastClr="FFFFFF"/>
      </a:lt1>
      <a:dk2>
        <a:srgbClr val="000000"/>
      </a:dk2>
      <a:lt2>
        <a:srgbClr val="EAEAEA"/>
      </a:lt2>
      <a:accent1>
        <a:srgbClr val="D15A3E"/>
      </a:accent1>
      <a:accent2>
        <a:srgbClr val="B2B2B2"/>
      </a:accent2>
      <a:accent3>
        <a:srgbClr val="4F91A1"/>
      </a:accent3>
      <a:accent4>
        <a:srgbClr val="F0BA34"/>
      </a:accent4>
      <a:accent5>
        <a:srgbClr val="AEB733"/>
      </a:accent5>
      <a:accent6>
        <a:srgbClr val="926397"/>
      </a:accent6>
      <a:hlink>
        <a:srgbClr val="4F91A1"/>
      </a:hlink>
      <a:folHlink>
        <a:srgbClr val="808080"/>
      </a:folHlink>
    </a:clrScheme>
    <a:fontScheme name="Arial">
      <a:maj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Business diamond grid presentation (widescreen)</Template>
  <TotalTime>2520</TotalTime>
  <Words>90</Words>
  <Application>Microsoft Office PowerPoint</Application>
  <PresentationFormat>Widescreen</PresentationFormat>
  <Paragraphs>21</Paragraphs>
  <Slides>6</Slides>
  <Notes>1</Notes>
  <HiddenSlides>0</HiddenSlides>
  <MMClips>6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Wingdings</vt:lpstr>
      <vt:lpstr>Diamond Grid 16x9</vt:lpstr>
      <vt:lpstr>Southwest Airlines – Fly With Us!!</vt:lpstr>
      <vt:lpstr>PowerPoint Presentation</vt:lpstr>
      <vt:lpstr>PowerPoint Presentation</vt:lpstr>
      <vt:lpstr>USA vs ROW Airlines</vt:lpstr>
      <vt:lpstr>Southwest is safest!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Executive Summary Airlines Safety</dc:title>
  <dc:creator>Muthukumar Kadhirvel</dc:creator>
  <cp:lastModifiedBy>Muthukumar Kadhirvel</cp:lastModifiedBy>
  <cp:revision>42</cp:revision>
  <dcterms:created xsi:type="dcterms:W3CDTF">2023-01-22T17:31:22Z</dcterms:created>
  <dcterms:modified xsi:type="dcterms:W3CDTF">2023-04-13T04:18:20Z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  <property fmtid="{D5CDD505-2E9C-101B-9397-08002B2CF9AE}" pid="3" name="InternalTags">
    <vt:lpwstr/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